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  <p:embeddedFont>
      <p:font typeface="Cabin"/>
      <p:regular r:id="rId22"/>
      <p:bold r:id="rId23"/>
      <p:italic r:id="rId24"/>
      <p:boldItalic r:id="rId25"/>
    </p:embeddedFont>
    <p:embeddedFont>
      <p:font typeface="Merriweather"/>
      <p:regular r:id="rId26"/>
      <p:bold r:id="rId27"/>
      <p:italic r:id="rId28"/>
      <p:boldItalic r:id="rId29"/>
    </p:embeddedFont>
    <p:embeddedFont>
      <p:font typeface="Comfortaa"/>
      <p:regular r:id="rId30"/>
      <p:bold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39A8EE5-4192-4EDB-8E7D-FEF38085CEB4}">
  <a:tblStyle styleId="{939A8EE5-4192-4EDB-8E7D-FEF38085CEB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22" Type="http://schemas.openxmlformats.org/officeDocument/2006/relationships/font" Target="fonts/Cabin-regular.fntdata"/><Relationship Id="rId21" Type="http://schemas.openxmlformats.org/officeDocument/2006/relationships/font" Target="fonts/Roboto-boldItalic.fntdata"/><Relationship Id="rId24" Type="http://schemas.openxmlformats.org/officeDocument/2006/relationships/font" Target="fonts/Cabin-italic.fntdata"/><Relationship Id="rId23" Type="http://schemas.openxmlformats.org/officeDocument/2006/relationships/font" Target="fonts/Cabin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Merriweather-regular.fntdata"/><Relationship Id="rId25" Type="http://schemas.openxmlformats.org/officeDocument/2006/relationships/font" Target="fonts/Cabin-boldItalic.fntdata"/><Relationship Id="rId28" Type="http://schemas.openxmlformats.org/officeDocument/2006/relationships/font" Target="fonts/Merriweather-italic.fntdata"/><Relationship Id="rId27" Type="http://schemas.openxmlformats.org/officeDocument/2006/relationships/font" Target="fonts/Merriweather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Merriweather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Comfortaa-bold.fntdata"/><Relationship Id="rId30" Type="http://schemas.openxmlformats.org/officeDocument/2006/relationships/font" Target="fonts/Comfortaa-regular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Roboto-bold.fntdata"/><Relationship Id="rId1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b681e1904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b681e190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b681e19045_0_2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b681e19045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b681e19045_0_2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b681e19045_0_2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b681e19045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b681e19045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b681e19045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b681e19045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b681e19045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b681e19045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b681e19045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b681e19045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b681e19045_0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b681e19045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b681e19045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b681e19045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b681e19045_0_2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b681e19045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4000">
                <a:latin typeface="Merriweather"/>
                <a:ea typeface="Merriweather"/>
                <a:cs typeface="Merriweather"/>
                <a:sym typeface="Merriweather"/>
              </a:rPr>
              <a:t>Division of Equity &amp; Learning</a:t>
            </a:r>
            <a:endParaRPr b="0" sz="40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4000"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b="0" lang="en" sz="2700">
                <a:latin typeface="Merriweather"/>
                <a:ea typeface="Merriweather"/>
                <a:cs typeface="Merriweather"/>
                <a:sym typeface="Merriweather"/>
              </a:rPr>
              <a:t>Advanced Learner Program Update</a:t>
            </a:r>
            <a:endParaRPr b="0" sz="40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685800" y="3627025"/>
            <a:ext cx="8078100" cy="133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February 23, 2023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</a:rPr>
              <a:t>Dr. Beatrice Reyes Childress, 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Assistant Superintendent for Equity and Learning</a:t>
            </a:r>
            <a:endParaRPr sz="33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/>
          <p:nvPr/>
        </p:nvSpPr>
        <p:spPr>
          <a:xfrm>
            <a:off x="1278900" y="468600"/>
            <a:ext cx="6131700" cy="42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</a:rPr>
              <a:t>CCSD21 defines talent as an exceptional aptitude within a discipline. It is a passionate curiosity to learn more about a particular discipline, demonstrated by a self-motivated drive to succeed.</a:t>
            </a:r>
            <a:endParaRPr sz="2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/>
          <p:nvPr/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chemeClr val="dk1"/>
                </a:solidFill>
              </a:rPr>
              <a:t>Advanced Learner Next Steps</a:t>
            </a:r>
            <a:endParaRPr b="1" sz="2800">
              <a:solidFill>
                <a:schemeClr val="dk1"/>
              </a:solidFill>
            </a:endParaRPr>
          </a:p>
        </p:txBody>
      </p:sp>
      <p:sp>
        <p:nvSpPr>
          <p:cNvPr id="138" name="Google Shape;138;p23"/>
          <p:cNvSpPr txBox="1"/>
          <p:nvPr/>
        </p:nvSpPr>
        <p:spPr>
          <a:xfrm>
            <a:off x="457200" y="1238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Specifics on what the expansion of Advanced Learner programming will look like for the 2023-2024 school year will be dependent on the following: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existing staff availability 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student interest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scheduling possibilities at both elementary and middle school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transportation logistics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0124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352950" y="301225"/>
            <a:ext cx="84381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chemeClr val="dk1"/>
                </a:solidFill>
              </a:rPr>
              <a:t>2022-2023 Advanced Learner Programs</a:t>
            </a:r>
            <a:endParaRPr b="1" sz="3400">
              <a:solidFill>
                <a:schemeClr val="dk1"/>
              </a:solidFill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2923247" y="1461103"/>
            <a:ext cx="3501300" cy="3501300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" name="Google Shape;62;p14"/>
          <p:cNvGrpSpPr/>
          <p:nvPr/>
        </p:nvGrpSpPr>
        <p:grpSpPr>
          <a:xfrm>
            <a:off x="3590938" y="1063377"/>
            <a:ext cx="2166000" cy="2166000"/>
            <a:chOff x="3611776" y="414352"/>
            <a:chExt cx="2166000" cy="2166000"/>
          </a:xfrm>
        </p:grpSpPr>
        <p:sp>
          <p:nvSpPr>
            <p:cNvPr id="63" name="Google Shape;63;p14"/>
            <p:cNvSpPr/>
            <p:nvPr/>
          </p:nvSpPr>
          <p:spPr>
            <a:xfrm>
              <a:off x="3611776" y="414352"/>
              <a:ext cx="2166000" cy="2166000"/>
            </a:xfrm>
            <a:prstGeom prst="ellipse">
              <a:avLst/>
            </a:prstGeom>
            <a:solidFill>
              <a:srgbClr val="307B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4"/>
            <p:cNvSpPr txBox="1"/>
            <p:nvPr/>
          </p:nvSpPr>
          <p:spPr>
            <a:xfrm>
              <a:off x="3967546" y="1027503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High Achievers</a:t>
              </a:r>
              <a:endPara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5" name="Google Shape;65;p14"/>
          <p:cNvGrpSpPr/>
          <p:nvPr/>
        </p:nvGrpSpPr>
        <p:grpSpPr>
          <a:xfrm>
            <a:off x="4541421" y="2681889"/>
            <a:ext cx="2166000" cy="2166000"/>
            <a:chOff x="4562258" y="2032864"/>
            <a:chExt cx="2166000" cy="2166000"/>
          </a:xfrm>
        </p:grpSpPr>
        <p:sp>
          <p:nvSpPr>
            <p:cNvPr id="66" name="Google Shape;66;p14"/>
            <p:cNvSpPr/>
            <p:nvPr/>
          </p:nvSpPr>
          <p:spPr>
            <a:xfrm>
              <a:off x="4562258" y="2032864"/>
              <a:ext cx="2166000" cy="2166000"/>
            </a:xfrm>
            <a:prstGeom prst="ellipse">
              <a:avLst/>
            </a:prstGeom>
            <a:solidFill>
              <a:srgbClr val="0D5D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4"/>
            <p:cNvSpPr txBox="1"/>
            <p:nvPr/>
          </p:nvSpPr>
          <p:spPr>
            <a:xfrm>
              <a:off x="5079846" y="2834728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Talented </a:t>
              </a:r>
              <a:endPara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8" name="Google Shape;68;p14"/>
          <p:cNvGrpSpPr/>
          <p:nvPr/>
        </p:nvGrpSpPr>
        <p:grpSpPr>
          <a:xfrm>
            <a:off x="2682038" y="2681889"/>
            <a:ext cx="2166000" cy="2166000"/>
            <a:chOff x="2702876" y="2032864"/>
            <a:chExt cx="2166000" cy="2166000"/>
          </a:xfrm>
        </p:grpSpPr>
        <p:sp>
          <p:nvSpPr>
            <p:cNvPr id="69" name="Google Shape;69;p14"/>
            <p:cNvSpPr/>
            <p:nvPr/>
          </p:nvSpPr>
          <p:spPr>
            <a:xfrm>
              <a:off x="2702876" y="2032864"/>
              <a:ext cx="2166000" cy="2166000"/>
            </a:xfrm>
            <a:prstGeom prst="ellipse">
              <a:avLst/>
            </a:prstGeom>
            <a:solidFill>
              <a:srgbClr val="0944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4"/>
            <p:cNvSpPr txBox="1"/>
            <p:nvPr/>
          </p:nvSpPr>
          <p:spPr>
            <a:xfrm>
              <a:off x="2931481" y="2834728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Gifted</a:t>
              </a:r>
              <a:endPara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71" name="Google Shape;71;p14"/>
          <p:cNvSpPr/>
          <p:nvPr/>
        </p:nvSpPr>
        <p:spPr>
          <a:xfrm>
            <a:off x="4063842" y="2595266"/>
            <a:ext cx="1225800" cy="1225800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3835688" y="3008075"/>
            <a:ext cx="167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4135700" y="2902450"/>
            <a:ext cx="11538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Advanced Learners</a:t>
            </a:r>
            <a:endParaRPr sz="1600"/>
          </a:p>
        </p:txBody>
      </p:sp>
      <p:sp>
        <p:nvSpPr>
          <p:cNvPr id="74" name="Google Shape;74;p14"/>
          <p:cNvSpPr/>
          <p:nvPr/>
        </p:nvSpPr>
        <p:spPr>
          <a:xfrm>
            <a:off x="5629275" y="1552575"/>
            <a:ext cx="2209800" cy="962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BBD7F8"/>
          </a:solidFill>
          <a:ln cap="flat" cmpd="sng" w="9525">
            <a:solidFill>
              <a:srgbClr val="2388D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Refining/Implementing</a:t>
            </a:r>
            <a:endParaRPr/>
          </a:p>
        </p:txBody>
      </p:sp>
      <p:sp>
        <p:nvSpPr>
          <p:cNvPr id="75" name="Google Shape;75;p14"/>
          <p:cNvSpPr/>
          <p:nvPr/>
        </p:nvSpPr>
        <p:spPr>
          <a:xfrm flipH="1">
            <a:off x="542850" y="3371850"/>
            <a:ext cx="2486100" cy="962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BBD7F8"/>
          </a:solidFill>
          <a:ln cap="flat" cmpd="sng" w="9525">
            <a:solidFill>
              <a:srgbClr val="2388D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91440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Researching</a:t>
            </a:r>
            <a:endParaRPr/>
          </a:p>
        </p:txBody>
      </p:sp>
      <p:sp>
        <p:nvSpPr>
          <p:cNvPr id="76" name="Google Shape;76;p14"/>
          <p:cNvSpPr/>
          <p:nvPr/>
        </p:nvSpPr>
        <p:spPr>
          <a:xfrm>
            <a:off x="6424550" y="3283850"/>
            <a:ext cx="2209800" cy="9621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BBD7F8"/>
          </a:solidFill>
          <a:ln cap="flat" cmpd="sng" w="9525">
            <a:solidFill>
              <a:srgbClr val="2388D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Begin Discussions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/>
        </p:nvSpPr>
        <p:spPr>
          <a:xfrm>
            <a:off x="0" y="205975"/>
            <a:ext cx="9105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>
                <a:solidFill>
                  <a:schemeClr val="dk1"/>
                </a:solidFill>
              </a:rPr>
              <a:t>  Advanced Learner Committee Members</a:t>
            </a:r>
            <a:endParaRPr b="1" sz="3500">
              <a:solidFill>
                <a:schemeClr val="dk1"/>
              </a:solidFill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300">
                <a:solidFill>
                  <a:srgbClr val="20124D"/>
                </a:solidFill>
              </a:rPr>
              <a:t>‹#›</a:t>
            </a:fld>
            <a:endParaRPr sz="1300">
              <a:solidFill>
                <a:srgbClr val="20124D"/>
              </a:solidFill>
            </a:endParaRPr>
          </a:p>
        </p:txBody>
      </p:sp>
      <p:graphicFrame>
        <p:nvGraphicFramePr>
          <p:cNvPr id="83" name="Google Shape;83;p15"/>
          <p:cNvGraphicFramePr/>
          <p:nvPr/>
        </p:nvGraphicFramePr>
        <p:xfrm>
          <a:off x="384225" y="1679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{939A8EE5-4192-4EDB-8E7D-FEF38085CEB4}</a:tableStyleId>
              </a:tblPr>
              <a:tblGrid>
                <a:gridCol w="2810250"/>
                <a:gridCol w="2293300"/>
                <a:gridCol w="3327200"/>
              </a:tblGrid>
              <a:tr h="372975"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3C40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Alexandra Alvarez</a:t>
                      </a:r>
                      <a:endParaRPr sz="1600"/>
                    </a:p>
                  </a:txBody>
                  <a:tcPr marT="91425" marB="0" marR="91425" marL="91425"/>
                </a:tc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3C40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Alicia Duell</a:t>
                      </a:r>
                      <a:endParaRPr sz="1600">
                        <a:solidFill>
                          <a:srgbClr val="3C404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0" marR="91425" marL="91425"/>
                </a:tc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3C40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Daniel McNicholas</a:t>
                      </a:r>
                      <a:endParaRPr sz="1600"/>
                    </a:p>
                  </a:txBody>
                  <a:tcPr marT="91425" marB="0" marR="91425" marL="91425"/>
                </a:tc>
              </a:tr>
              <a:tr h="372975"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22222"/>
                          </a:solidFill>
                        </a:rPr>
                        <a:t>Joanie Murphy </a:t>
                      </a:r>
                      <a:endParaRPr sz="1600">
                        <a:solidFill>
                          <a:srgbClr val="3C404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0" marR="91425" marL="91425"/>
                </a:tc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3C40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Kelly Eidson- Parent</a:t>
                      </a:r>
                      <a:endParaRPr sz="1600">
                        <a:solidFill>
                          <a:srgbClr val="3C404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0" marR="91425" marL="91425"/>
                </a:tc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3C40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Julia Nemcek</a:t>
                      </a:r>
                      <a:endParaRPr sz="1600"/>
                    </a:p>
                  </a:txBody>
                  <a:tcPr marT="91425" marB="0" marR="91425" marL="91425"/>
                </a:tc>
              </a:tr>
              <a:tr h="346150"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3C40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Jill Bielski</a:t>
                      </a:r>
                      <a:endParaRPr sz="1600">
                        <a:solidFill>
                          <a:srgbClr val="3C404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0" marR="91425" marL="91425"/>
                </a:tc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3C40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Ania Figueroa</a:t>
                      </a:r>
                      <a:endParaRPr sz="1600">
                        <a:solidFill>
                          <a:srgbClr val="3C404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0" marR="91425" marL="91425"/>
                </a:tc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3C40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Regina Podkovik</a:t>
                      </a:r>
                      <a:endParaRPr sz="1600"/>
                    </a:p>
                  </a:txBody>
                  <a:tcPr marT="91425" marB="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475"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3C40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Amy Breiler</a:t>
                      </a:r>
                      <a:endParaRPr sz="1600">
                        <a:solidFill>
                          <a:srgbClr val="3C404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0" marR="91425" marL="91425"/>
                </a:tc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3C40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Janelle Hockett</a:t>
                      </a:r>
                      <a:endParaRPr sz="1600">
                        <a:solidFill>
                          <a:srgbClr val="3C404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3C40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Jessica Riddick- Board Member</a:t>
                      </a:r>
                      <a:endParaRPr sz="1600">
                        <a:solidFill>
                          <a:srgbClr val="3C404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2850"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3C40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Amy McCall</a:t>
                      </a:r>
                      <a:endParaRPr sz="1600">
                        <a:solidFill>
                          <a:srgbClr val="3C404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0" marR="91425" marL="91425"/>
                </a:tc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3C40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Chris Lapetino</a:t>
                      </a:r>
                      <a:endParaRPr sz="1600">
                        <a:solidFill>
                          <a:srgbClr val="3C404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3C40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Ryann Rivers</a:t>
                      </a:r>
                      <a:endParaRPr sz="1600"/>
                    </a:p>
                  </a:txBody>
                  <a:tcPr marT="91425" marB="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6425"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3C40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Colleen Connolly</a:t>
                      </a:r>
                      <a:endParaRPr sz="1600">
                        <a:solidFill>
                          <a:srgbClr val="3C404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0" marR="91425" marL="91425"/>
                </a:tc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3C40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Veneta Lenert- Parent</a:t>
                      </a:r>
                      <a:endParaRPr sz="1600">
                        <a:solidFill>
                          <a:srgbClr val="3C404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3C40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Sara Rosheger</a:t>
                      </a:r>
                      <a:endParaRPr sz="1600"/>
                    </a:p>
                  </a:txBody>
                  <a:tcPr marT="91425" marB="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8775"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3C404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Carolyn Droll</a:t>
                      </a:r>
                      <a:endParaRPr sz="1600">
                        <a:solidFill>
                          <a:srgbClr val="3C404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0" marR="91425" marL="91425"/>
                </a:tc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100">
                        <a:solidFill>
                          <a:srgbClr val="3C404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0" marR="91425" marL="91425"/>
                </a:tc>
                <a:tc>
                  <a:txBody>
                    <a:bodyPr/>
                    <a:lstStyle/>
                    <a:p>
                      <a:pPr indent="0" lvl="0" marL="0" marR="152400" rtl="0" algn="l">
                        <a:lnSpc>
                          <a:spcPct val="14285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91425" marB="0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</a:tbl>
          </a:graphicData>
        </a:graphic>
      </p:graphicFrame>
      <p:sp>
        <p:nvSpPr>
          <p:cNvPr id="84" name="Google Shape;84;p15"/>
          <p:cNvSpPr txBox="1"/>
          <p:nvPr/>
        </p:nvSpPr>
        <p:spPr>
          <a:xfrm>
            <a:off x="384225" y="1212850"/>
            <a:ext cx="8430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152400" rtl="0" algn="ctr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Facilitators- Dr. Beatrice Reyes Childress, </a:t>
            </a:r>
            <a:r>
              <a:rPr lang="en" sz="1600">
                <a:solidFill>
                  <a:srgbClr val="3C4043"/>
                </a:solidFill>
                <a:latin typeface="Roboto"/>
                <a:ea typeface="Roboto"/>
                <a:cs typeface="Roboto"/>
                <a:sym typeface="Roboto"/>
              </a:rPr>
              <a:t>Margo Sickele (CEC),</a:t>
            </a:r>
            <a:r>
              <a:rPr lang="en" sz="1600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Julie Witt- AL Specialist</a:t>
            </a:r>
            <a:endParaRPr sz="1600"/>
          </a:p>
        </p:txBody>
      </p:sp>
      <p:sp>
        <p:nvSpPr>
          <p:cNvPr id="85" name="Google Shape;85;p15"/>
          <p:cNvSpPr txBox="1"/>
          <p:nvPr/>
        </p:nvSpPr>
        <p:spPr>
          <a:xfrm>
            <a:off x="436400" y="4276600"/>
            <a:ext cx="7479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0124D"/>
                </a:solidFill>
              </a:rPr>
              <a:t>The Advanced Learner Task Force has met 3 times this school year October 18th, November 16th and January 31st. </a:t>
            </a:r>
            <a:endParaRPr sz="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/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chemeClr val="dk1"/>
                </a:solidFill>
              </a:rPr>
              <a:t>Advanced Learner Task Force Work</a:t>
            </a:r>
            <a:endParaRPr b="1" sz="2800">
              <a:solidFill>
                <a:schemeClr val="dk1"/>
              </a:solidFill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000000"/>
                </a:solidFill>
              </a:rPr>
              <a:t>October 18th Task Force Meeting</a:t>
            </a:r>
            <a:endParaRPr sz="1800" u="sng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Recap of last year’s work 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Reviewed Accomplishments</a:t>
            </a:r>
            <a:endParaRPr sz="1800">
              <a:solidFill>
                <a:srgbClr val="000000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Implementation of High Achiever Program offerings</a:t>
            </a:r>
            <a:endParaRPr sz="1800">
              <a:solidFill>
                <a:srgbClr val="000000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Website updated </a:t>
            </a:r>
            <a:endParaRPr sz="1800">
              <a:solidFill>
                <a:srgbClr val="000000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Advanced Learner Program Information updated and translated into Spanish and Russian.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Discussion of current High Achiever program offerings, what has been going well and what areas are in need of improvement.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Determined this year’s priorities for Task Force work. </a:t>
            </a:r>
            <a:endParaRPr sz="1800">
              <a:solidFill>
                <a:srgbClr val="000000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Expansion of High Achiever programs</a:t>
            </a:r>
            <a:endParaRPr sz="1800">
              <a:solidFill>
                <a:srgbClr val="000000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Talented identification and programming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0124D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/>
        </p:nvSpPr>
        <p:spPr>
          <a:xfrm>
            <a:off x="457200" y="205976"/>
            <a:ext cx="8229600" cy="72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chemeClr val="dk1"/>
                </a:solidFill>
              </a:rPr>
              <a:t>Elementary High Achiever (HA) Programs</a:t>
            </a:r>
            <a:endParaRPr b="1" sz="3200">
              <a:solidFill>
                <a:schemeClr val="dk1"/>
              </a:solidFill>
            </a:endParaRPr>
          </a:p>
        </p:txBody>
      </p:sp>
      <p:graphicFrame>
        <p:nvGraphicFramePr>
          <p:cNvPr id="97" name="Google Shape;97;p17"/>
          <p:cNvGraphicFramePr/>
          <p:nvPr/>
        </p:nvGraphicFramePr>
        <p:xfrm>
          <a:off x="294425" y="1235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{939A8EE5-4192-4EDB-8E7D-FEF38085CEB4}</a:tableStyleId>
              </a:tblPr>
              <a:tblGrid>
                <a:gridCol w="4484775"/>
                <a:gridCol w="4113900"/>
              </a:tblGrid>
              <a:tr h="228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Current Program </a:t>
                      </a:r>
                      <a:endParaRPr sz="15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Exploring for Next Year*</a:t>
                      </a:r>
                      <a:endParaRPr sz="15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634800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High Achieving 4th &amp; 5th grade students with data profiles at 85th percentile or above in reading receive advanced instruction in language arts 2 times per week.</a:t>
                      </a:r>
                      <a:endParaRPr sz="1300"/>
                    </a:p>
                  </a:txBody>
                  <a:tcPr marT="91425" marB="0" marR="91425" marL="91425">
                    <a:lnL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Increase advanced instruction time to 5 times per week in language arts for HA students.</a:t>
                      </a:r>
                      <a:endParaRPr sz="1300"/>
                    </a:p>
                  </a:txBody>
                  <a:tcPr marT="91425" marB="0" marR="91425" marL="91425">
                    <a:lnL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791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Advanced instruction time in language arts for 3rd grade HA students.</a:t>
                      </a:r>
                      <a:endParaRPr sz="1300"/>
                    </a:p>
                  </a:txBody>
                  <a:tcPr marT="91425" marB="0" marR="91425" marL="91425">
                    <a:lnL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2050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High Achieving 5th grade students with data profiles at 95th percentile or above in Math receive an accelerated instruction with a middle school math teacher.</a:t>
                      </a:r>
                      <a:endParaRPr sz="1300"/>
                    </a:p>
                  </a:txBody>
                  <a:tcPr marT="91425" marB="0" marR="91425" marL="91425">
                    <a:lnL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Increasing the instructional minutes from 45 minutes to 60 minutes. </a:t>
                      </a:r>
                      <a:endParaRPr sz="1300"/>
                    </a:p>
                  </a:txBody>
                  <a:tcPr marT="91425" marB="0" marR="91425" marL="91425">
                    <a:lnL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Math enrichment opportunities for HA 4th grade students.</a:t>
                      </a:r>
                      <a:endParaRPr sz="1300"/>
                    </a:p>
                  </a:txBody>
                  <a:tcPr marT="91425" marB="0" marR="91425" marL="91425">
                    <a:lnL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8" name="Google Shape;98;p17"/>
          <p:cNvSpPr txBox="1"/>
          <p:nvPr/>
        </p:nvSpPr>
        <p:spPr>
          <a:xfrm>
            <a:off x="1993525" y="4758025"/>
            <a:ext cx="159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7"/>
          <p:cNvSpPr txBox="1"/>
          <p:nvPr/>
        </p:nvSpPr>
        <p:spPr>
          <a:xfrm>
            <a:off x="294425" y="4172350"/>
            <a:ext cx="8598600" cy="769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* Viable options for next year will be dependent on leveraging current staff allocations and availability in their schedules. </a:t>
            </a:r>
            <a:endParaRPr i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>
                <a:solidFill>
                  <a:srgbClr val="595959"/>
                </a:solidFill>
              </a:rPr>
              <a:t>For more information about current programming and identification of students see Advanced Learner Program Update from Aug. 2022 board meeting. </a:t>
            </a:r>
            <a:endParaRPr i="1" sz="11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/>
        </p:nvSpPr>
        <p:spPr>
          <a:xfrm>
            <a:off x="253650" y="237450"/>
            <a:ext cx="8636700" cy="72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100">
                <a:solidFill>
                  <a:schemeClr val="dk1"/>
                </a:solidFill>
              </a:rPr>
              <a:t>Middle School High Achiever (HA) Programs</a:t>
            </a:r>
            <a:endParaRPr b="1" sz="3100">
              <a:solidFill>
                <a:schemeClr val="dk1"/>
              </a:solidFill>
            </a:endParaRPr>
          </a:p>
        </p:txBody>
      </p:sp>
      <p:graphicFrame>
        <p:nvGraphicFramePr>
          <p:cNvPr id="105" name="Google Shape;105;p18"/>
          <p:cNvGraphicFramePr/>
          <p:nvPr/>
        </p:nvGraphicFramePr>
        <p:xfrm>
          <a:off x="390800" y="1327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{939A8EE5-4192-4EDB-8E7D-FEF38085CEB4}</a:tableStyleId>
              </a:tblPr>
              <a:tblGrid>
                <a:gridCol w="4556775"/>
                <a:gridCol w="3829875"/>
              </a:tblGrid>
              <a:tr h="4553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/>
                        <a:t>Current Program </a:t>
                      </a:r>
                      <a:endParaRPr sz="19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/>
                        <a:t>Exploring for Next Year</a:t>
                      </a:r>
                      <a:endParaRPr sz="19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Advanced Language Arts Class: For students with data profiles between 85th-89th percentile in reading</a:t>
                      </a:r>
                      <a:endParaRPr sz="13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Continuation of current programming</a:t>
                      </a:r>
                      <a:endParaRPr sz="13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Accelerated Language Arts Class: For students with data profiles at 90th percentile or above in reading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Continuation of current programming</a:t>
                      </a:r>
                      <a:endParaRPr sz="1300"/>
                    </a:p>
                  </a:txBody>
                  <a:tcPr marT="91425" marB="91425" marR="91425" marL="91425">
                    <a:lnL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Accelerated Math: For students with data profiles between 85th-94th percentile in math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Continuation of</a:t>
                      </a:r>
                      <a:r>
                        <a:rPr lang="en"/>
                        <a:t> current programming</a:t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Double Accelerated Math: For students with data profiles 95th percentile and higher in math</a:t>
                      </a:r>
                      <a:endParaRPr b="1" sz="1700">
                        <a:solidFill>
                          <a:srgbClr val="000000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Continuation of current programming</a:t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3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6" name="Google Shape;106;p18"/>
          <p:cNvSpPr txBox="1"/>
          <p:nvPr/>
        </p:nvSpPr>
        <p:spPr>
          <a:xfrm>
            <a:off x="1993525" y="4758025"/>
            <a:ext cx="159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8"/>
          <p:cNvSpPr txBox="1"/>
          <p:nvPr/>
        </p:nvSpPr>
        <p:spPr>
          <a:xfrm>
            <a:off x="294425" y="4324750"/>
            <a:ext cx="8598600" cy="58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>
                <a:solidFill>
                  <a:srgbClr val="595959"/>
                </a:solidFill>
              </a:rPr>
              <a:t>For more information about current programming and identification of students see Advanced Learner Program Update from Aug. 2022 board meeting. </a:t>
            </a:r>
            <a:endParaRPr i="1" sz="11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/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chemeClr val="dk1"/>
                </a:solidFill>
              </a:rPr>
              <a:t>Advanced Learner Task Force Work</a:t>
            </a:r>
            <a:endParaRPr b="1" sz="2800">
              <a:solidFill>
                <a:schemeClr val="dk1"/>
              </a:solidFill>
            </a:endParaRPr>
          </a:p>
        </p:txBody>
      </p:sp>
      <p:sp>
        <p:nvSpPr>
          <p:cNvPr id="113" name="Google Shape;113;p19"/>
          <p:cNvSpPr txBox="1"/>
          <p:nvPr/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000000"/>
                </a:solidFill>
              </a:rPr>
              <a:t>November 16th Task Force Meeting</a:t>
            </a:r>
            <a:endParaRPr sz="1800" u="sng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 u="sng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Discussion on defining the D21 vision of “Talented”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Examined current offerings for Talented students</a:t>
            </a:r>
            <a:endParaRPr sz="1800">
              <a:solidFill>
                <a:srgbClr val="000000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Determined what we would like to enhance/add</a:t>
            </a:r>
            <a:endParaRPr sz="1800">
              <a:solidFill>
                <a:srgbClr val="000000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Rationale for these changes/additions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Researched what other districts offer for Talented students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Created survey questions for students, parents and staff to help narrow the options to explore based on interest.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0124D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/>
          <p:nvPr/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chemeClr val="dk1"/>
                </a:solidFill>
              </a:rPr>
              <a:t>Advanced Learner Task Force Work</a:t>
            </a:r>
            <a:endParaRPr b="1" sz="2800">
              <a:solidFill>
                <a:schemeClr val="dk1"/>
              </a:solidFill>
            </a:endParaRPr>
          </a:p>
        </p:txBody>
      </p:sp>
      <p:sp>
        <p:nvSpPr>
          <p:cNvPr id="119" name="Google Shape;119;p20"/>
          <p:cNvSpPr txBox="1"/>
          <p:nvPr/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000000"/>
                </a:solidFill>
              </a:rPr>
              <a:t>January 31st Task Force Meeting</a:t>
            </a:r>
            <a:endParaRPr sz="1800" u="sng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Review of student, parent, staff survey Information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Definition of Talent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Recommendations for 2023-2024</a:t>
            </a:r>
            <a:endParaRPr sz="1800">
              <a:solidFill>
                <a:srgbClr val="000000"/>
              </a:solidFill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Create classes and/or clubs to support student areas of Talent</a:t>
            </a:r>
            <a:endParaRPr sz="1800">
              <a:solidFill>
                <a:srgbClr val="000000"/>
              </a:solidFill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Provide students</a:t>
            </a:r>
            <a:r>
              <a:rPr lang="en" sz="18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" sz="1800">
                <a:solidFill>
                  <a:srgbClr val="000000"/>
                </a:solidFill>
              </a:rPr>
              <a:t>exposure to the talent area before measuring their Talent for inclusion in programming</a:t>
            </a:r>
            <a:endParaRPr sz="1800">
              <a:solidFill>
                <a:srgbClr val="000000"/>
              </a:solidFill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Provide staff with the training and PD to support them in these new areas</a:t>
            </a:r>
            <a:endParaRPr sz="1800">
              <a:solidFill>
                <a:srgbClr val="000000"/>
              </a:solidFill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Try to minimize student instructional time missed if the opportunity is not a daily class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0124D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0124D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0124D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" name="Google Shape;124;p21"/>
          <p:cNvGraphicFramePr/>
          <p:nvPr/>
        </p:nvGraphicFramePr>
        <p:xfrm>
          <a:off x="257975" y="104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{939A8EE5-4192-4EDB-8E7D-FEF38085CEB4}</a:tableStyleId>
              </a:tblPr>
              <a:tblGrid>
                <a:gridCol w="1353550"/>
                <a:gridCol w="1392225"/>
                <a:gridCol w="696150"/>
              </a:tblGrid>
              <a:tr h="30595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FFFFFF"/>
                          </a:solidFill>
                        </a:rPr>
                        <a:t>Student Survey Responses: 549</a:t>
                      </a:r>
                      <a:endParaRPr sz="13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1F1F74"/>
                    </a:solidFill>
                  </a:tcPr>
                </a:tc>
                <a:tc hMerge="1"/>
                <a:tc hMerge="1"/>
              </a:tr>
              <a:tr h="254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Talent</a:t>
                      </a:r>
                      <a:endParaRPr sz="1300"/>
                    </a:p>
                  </a:txBody>
                  <a:tcPr marT="91425" marB="91425" marR="91425" marL="91425">
                    <a:solidFill>
                      <a:srgbClr val="BBD7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Percentage</a:t>
                      </a:r>
                      <a:endParaRPr sz="1300"/>
                    </a:p>
                  </a:txBody>
                  <a:tcPr marT="91425" marB="91425" marR="91425" marL="91425">
                    <a:solidFill>
                      <a:srgbClr val="BBD7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Rank</a:t>
                      </a:r>
                      <a:endParaRPr sz="1300"/>
                    </a:p>
                  </a:txBody>
                  <a:tcPr marT="91425" marB="91425" marR="91425" marL="91425">
                    <a:solidFill>
                      <a:srgbClr val="BBD7F8"/>
                    </a:solidFill>
                  </a:tcPr>
                </a:tc>
              </a:tr>
              <a:tr h="293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3-D Art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33.2%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21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Coding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31.5%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2</a:t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Photography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26.4%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3</a:t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Robotics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25.9%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4</a:t>
                      </a:r>
                      <a:endParaRPr sz="13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25" name="Google Shape;125;p21"/>
          <p:cNvGraphicFramePr/>
          <p:nvPr/>
        </p:nvGraphicFramePr>
        <p:xfrm>
          <a:off x="4905925" y="104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{939A8EE5-4192-4EDB-8E7D-FEF38085CEB4}</a:tableStyleId>
              </a:tblPr>
              <a:tblGrid>
                <a:gridCol w="1830550"/>
                <a:gridCol w="1268625"/>
                <a:gridCol w="627875"/>
              </a:tblGrid>
              <a:tr h="3610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FFFFFF"/>
                          </a:solidFill>
                        </a:rPr>
                        <a:t>Family Survey Responses: 524</a:t>
                      </a:r>
                      <a:endParaRPr sz="13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1F1F74"/>
                    </a:solidFill>
                  </a:tcPr>
                </a:tc>
                <a:tc hMerge="1"/>
                <a:tc hMerge="1"/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Talent</a:t>
                      </a:r>
                      <a:endParaRPr sz="1300"/>
                    </a:p>
                  </a:txBody>
                  <a:tcPr marT="91425" marB="91425" marR="91425" marL="91425">
                    <a:solidFill>
                      <a:srgbClr val="BBD7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Percentage</a:t>
                      </a:r>
                      <a:endParaRPr sz="1300"/>
                    </a:p>
                  </a:txBody>
                  <a:tcPr marT="91425" marB="91425" marR="91425" marL="91425">
                    <a:solidFill>
                      <a:srgbClr val="BBD7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Rank</a:t>
                      </a:r>
                      <a:endParaRPr sz="1300"/>
                    </a:p>
                  </a:txBody>
                  <a:tcPr marT="91425" marB="91425" marR="91425" marL="91425">
                    <a:solidFill>
                      <a:srgbClr val="BBD7F8"/>
                    </a:solidFill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Computer Science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41.4%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</a:t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1102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Robotics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37%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2</a:t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Engineering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34.7%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3</a:t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123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Coding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31.7%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4</a:t>
                      </a:r>
                      <a:endParaRPr sz="13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26" name="Google Shape;126;p21"/>
          <p:cNvGraphicFramePr/>
          <p:nvPr/>
        </p:nvGraphicFramePr>
        <p:xfrm>
          <a:off x="1823150" y="25563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{939A8EE5-4192-4EDB-8E7D-FEF38085CEB4}</a:tableStyleId>
              </a:tblPr>
              <a:tblGrid>
                <a:gridCol w="2610550"/>
                <a:gridCol w="1164625"/>
                <a:gridCol w="752075"/>
              </a:tblGrid>
              <a:tr h="39620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Teacher / Admin / Staff Responses: 141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1F1F74"/>
                    </a:solidFill>
                  </a:tcPr>
                </a:tc>
                <a:tc hMerge="1"/>
                <a:tc hMerge="1"/>
              </a:tr>
              <a:tr h="177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Talent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BBD7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Percentage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BBD7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Rank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BBD7F8"/>
                    </a:solidFill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Coding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36.3%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Engineering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31.2%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12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Robotics &amp; Computer Science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30.5%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2124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World Language Offering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24.1%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27" name="Google Shape;127;p21"/>
          <p:cNvSpPr txBox="1"/>
          <p:nvPr/>
        </p:nvSpPr>
        <p:spPr>
          <a:xfrm>
            <a:off x="6921375" y="2858300"/>
            <a:ext cx="23205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Highest Areas of Interest Indicated by Survey Responses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